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4"/>
  </p:notesMasterIdLst>
  <p:handoutMasterIdLst>
    <p:handoutMasterId r:id="rId75"/>
  </p:handoutMasterIdLst>
  <p:sldIdLst>
    <p:sldId id="854" r:id="rId5"/>
    <p:sldId id="1036" r:id="rId6"/>
    <p:sldId id="861" r:id="rId7"/>
    <p:sldId id="882" r:id="rId8"/>
    <p:sldId id="966" r:id="rId9"/>
    <p:sldId id="898" r:id="rId10"/>
    <p:sldId id="1041" r:id="rId11"/>
    <p:sldId id="1037" r:id="rId12"/>
    <p:sldId id="1038" r:id="rId13"/>
    <p:sldId id="1039" r:id="rId14"/>
    <p:sldId id="1040" r:id="rId15"/>
    <p:sldId id="920" r:id="rId16"/>
    <p:sldId id="964" r:id="rId17"/>
    <p:sldId id="921" r:id="rId18"/>
    <p:sldId id="883" r:id="rId19"/>
    <p:sldId id="1028" r:id="rId20"/>
    <p:sldId id="1029" r:id="rId21"/>
    <p:sldId id="1031" r:id="rId22"/>
    <p:sldId id="1030" r:id="rId23"/>
    <p:sldId id="1032" r:id="rId24"/>
    <p:sldId id="863" r:id="rId25"/>
    <p:sldId id="864" r:id="rId26"/>
    <p:sldId id="865" r:id="rId27"/>
    <p:sldId id="1033" r:id="rId28"/>
    <p:sldId id="1035" r:id="rId29"/>
    <p:sldId id="1034" r:id="rId30"/>
    <p:sldId id="862" r:id="rId31"/>
    <p:sldId id="884" r:id="rId32"/>
    <p:sldId id="871" r:id="rId33"/>
    <p:sldId id="872" r:id="rId34"/>
    <p:sldId id="885" r:id="rId35"/>
    <p:sldId id="886" r:id="rId36"/>
    <p:sldId id="887" r:id="rId37"/>
    <p:sldId id="888" r:id="rId38"/>
    <p:sldId id="889" r:id="rId39"/>
    <p:sldId id="890" r:id="rId40"/>
    <p:sldId id="859" r:id="rId41"/>
    <p:sldId id="1010" r:id="rId42"/>
    <p:sldId id="867" r:id="rId43"/>
    <p:sldId id="869" r:id="rId44"/>
    <p:sldId id="868" r:id="rId45"/>
    <p:sldId id="476" r:id="rId46"/>
    <p:sldId id="870" r:id="rId47"/>
    <p:sldId id="1011" r:id="rId48"/>
    <p:sldId id="1012" r:id="rId49"/>
    <p:sldId id="1013" r:id="rId50"/>
    <p:sldId id="860" r:id="rId51"/>
    <p:sldId id="1014" r:id="rId52"/>
    <p:sldId id="873" r:id="rId53"/>
    <p:sldId id="1015" r:id="rId54"/>
    <p:sldId id="874" r:id="rId55"/>
    <p:sldId id="1016" r:id="rId56"/>
    <p:sldId id="875" r:id="rId57"/>
    <p:sldId id="876" r:id="rId58"/>
    <p:sldId id="877" r:id="rId59"/>
    <p:sldId id="1026" r:id="rId60"/>
    <p:sldId id="1027" r:id="rId61"/>
    <p:sldId id="878" r:id="rId62"/>
    <p:sldId id="1020" r:id="rId63"/>
    <p:sldId id="1018" r:id="rId64"/>
    <p:sldId id="1024" r:id="rId65"/>
    <p:sldId id="1019" r:id="rId66"/>
    <p:sldId id="1021" r:id="rId67"/>
    <p:sldId id="1022" r:id="rId68"/>
    <p:sldId id="1023" r:id="rId69"/>
    <p:sldId id="1025" r:id="rId70"/>
    <p:sldId id="1017" r:id="rId71"/>
    <p:sldId id="879" r:id="rId72"/>
    <p:sldId id="880" r:id="rId7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33"/>
    <p:restoredTop sz="96970"/>
  </p:normalViewPr>
  <p:slideViewPr>
    <p:cSldViewPr snapToObjects="1">
      <p:cViewPr varScale="1">
        <p:scale>
          <a:sx n="200" d="100"/>
          <a:sy n="200" d="100"/>
        </p:scale>
        <p:origin x="148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9/16/22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9/16/22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53</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277467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67</a:t>
            </a:fld>
            <a:endParaRPr lang="en-US" altLang="en-US"/>
          </a:p>
        </p:txBody>
      </p:sp>
    </p:spTree>
    <p:extLst>
      <p:ext uri="{BB962C8B-B14F-4D97-AF65-F5344CB8AC3E}">
        <p14:creationId xmlns:p14="http://schemas.microsoft.com/office/powerpoint/2010/main" val="358599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70267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10592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179266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38</a:t>
            </a:fld>
            <a:endParaRPr lang="en-US" altLang="en-US"/>
          </a:p>
        </p:txBody>
      </p:sp>
    </p:spTree>
    <p:extLst>
      <p:ext uri="{BB962C8B-B14F-4D97-AF65-F5344CB8AC3E}">
        <p14:creationId xmlns:p14="http://schemas.microsoft.com/office/powerpoint/2010/main" val="420366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520612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9/16/22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9/16/22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9/16/22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9/16/22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9/16/22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 Id="rId5" Type="http://schemas.openxmlformats.org/officeDocument/2006/relationships/image" Target="../media/image33.tiff"/><Relationship Id="rId4" Type="http://schemas.openxmlformats.org/officeDocument/2006/relationships/image" Target="../media/image32.tif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hyperlink" Target="https://restfulapi.net/hateoa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2: S3, REST, PaaS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strike="sngStrike" dirty="0">
                <a:solidFill>
                  <a:srgbClr val="FF0000"/>
                </a:solidFill>
              </a:rPr>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strike="sngStrike" dirty="0"/>
              <a:t>But first, let’s walk through the application structure and implementation</a:t>
            </a:r>
            <a:r>
              <a:rPr lang="en-US" sz="1800" u="sng" dirty="0"/>
              <a:t>.</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
        <p:nvSpPr>
          <p:cNvPr id="2" name="TextBox 1">
            <a:extLst>
              <a:ext uri="{FF2B5EF4-FFF2-40B4-BE49-F238E27FC236}">
                <a16:creationId xmlns:a16="http://schemas.microsoft.com/office/drawing/2014/main" id="{EC6BAB03-B67E-D8D0-137B-A88EE202D94B}"/>
              </a:ext>
            </a:extLst>
          </p:cNvPr>
          <p:cNvSpPr txBox="1"/>
          <p:nvPr/>
        </p:nvSpPr>
        <p:spPr>
          <a:xfrm>
            <a:off x="5486400" y="3562350"/>
            <a:ext cx="1757469" cy="523220"/>
          </a:xfrm>
          <a:prstGeom prst="rect">
            <a:avLst/>
          </a:prstGeom>
          <a:noFill/>
        </p:spPr>
        <p:txBody>
          <a:bodyPr wrap="none" rtlCol="0">
            <a:spAutoFit/>
          </a:bodyPr>
          <a:lstStyle/>
          <a:p>
            <a:r>
              <a:rPr lang="en-US" sz="1400" dirty="0">
                <a:solidFill>
                  <a:srgbClr val="FF0000"/>
                </a:solidFill>
              </a:rPr>
              <a:t>I am going to use RDS</a:t>
            </a:r>
            <a:br>
              <a:rPr lang="en-US" sz="1400" dirty="0">
                <a:solidFill>
                  <a:srgbClr val="FF0000"/>
                </a:solidFill>
              </a:rPr>
            </a:br>
            <a:r>
              <a:rPr lang="en-US" sz="1400" dirty="0">
                <a:solidFill>
                  <a:srgbClr val="FF0000"/>
                </a:solidFill>
              </a:rPr>
              <a:t>instead.</a:t>
            </a:r>
          </a:p>
        </p:txBody>
      </p:sp>
    </p:spTree>
    <p:extLst>
      <p:ext uri="{BB962C8B-B14F-4D97-AF65-F5344CB8AC3E}">
        <p14:creationId xmlns:p14="http://schemas.microsoft.com/office/powerpoint/2010/main" val="2293747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A file-like, opaque property associated with the entity.</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a:p>
            <a:pPr marL="0" indent="0">
              <a:buNone/>
            </a:pPr>
            <a:r>
              <a:rPr lang="en-US" dirty="0"/>
              <a:t>Show E6156 </a:t>
            </a:r>
            <a:r>
              <a:rPr lang="en-US" dirty="0" err="1"/>
              <a:t>db_blob</a:t>
            </a:r>
            <a:r>
              <a:rPr lang="en-US" dirty="0"/>
              <a:t> example.</a:t>
            </a:r>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07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2428485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626512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656758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3117929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85948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22AD4-CFD4-D675-6BE7-32317ED94C51}"/>
              </a:ext>
            </a:extLst>
          </p:cNvPr>
          <p:cNvSpPr>
            <a:spLocks noGrp="1"/>
          </p:cNvSpPr>
          <p:nvPr>
            <p:ph idx="1"/>
          </p:nvPr>
        </p:nvSpPr>
        <p:spPr>
          <a:xfrm>
            <a:off x="144861" y="514350"/>
            <a:ext cx="8839200" cy="1676400"/>
          </a:xfrm>
        </p:spPr>
        <p:txBody>
          <a:bodyPr/>
          <a:lstStyle/>
          <a:p>
            <a:r>
              <a:rPr lang="en-US" sz="1400" dirty="0"/>
              <a:t>We have seen how to use S3:</a:t>
            </a:r>
          </a:p>
          <a:p>
            <a:pPr lvl="1"/>
            <a:r>
              <a:rPr lang="en-US" sz="1200" dirty="0"/>
              <a:t>Via an API from within a program.</a:t>
            </a:r>
          </a:p>
          <a:p>
            <a:pPr lvl="1"/>
            <a:r>
              <a:rPr lang="en-US" sz="1200" dirty="0"/>
              <a:t>For deploying and serving a web application and content, including images.</a:t>
            </a:r>
          </a:p>
          <a:p>
            <a:pPr lvl="1"/>
            <a:r>
              <a:rPr lang="en-US" sz="1200" dirty="0"/>
              <a:t>You can use the same technique for audio, video, etc. but most scenarios use a specialized streaming service on top of blob stores.</a:t>
            </a:r>
          </a:p>
          <a:p>
            <a:r>
              <a:rPr lang="en-US" sz="1400" dirty="0"/>
              <a:t>Microservices and web applications also use BLOB storage for upload/download of large items, e.g. files. RF Advisor used this approach on Azure.</a:t>
            </a:r>
          </a:p>
        </p:txBody>
      </p:sp>
      <p:sp>
        <p:nvSpPr>
          <p:cNvPr id="3" name="Title 2">
            <a:extLst>
              <a:ext uri="{FF2B5EF4-FFF2-40B4-BE49-F238E27FC236}">
                <a16:creationId xmlns:a16="http://schemas.microsoft.com/office/drawing/2014/main" id="{C0AAAD99-EA77-610D-8BA1-FD3EEC7F7FB8}"/>
              </a:ext>
            </a:extLst>
          </p:cNvPr>
          <p:cNvSpPr>
            <a:spLocks noGrp="1"/>
          </p:cNvSpPr>
          <p:nvPr>
            <p:ph type="title"/>
          </p:nvPr>
        </p:nvSpPr>
        <p:spPr/>
        <p:txBody>
          <a:bodyPr/>
          <a:lstStyle/>
          <a:p>
            <a:r>
              <a:rPr lang="en-US" dirty="0"/>
              <a:t>BLOB/Attachment Management</a:t>
            </a:r>
          </a:p>
        </p:txBody>
      </p:sp>
      <p:pic>
        <p:nvPicPr>
          <p:cNvPr id="2050" name="Picture 2">
            <a:extLst>
              <a:ext uri="{FF2B5EF4-FFF2-40B4-BE49-F238E27FC236}">
                <a16:creationId xmlns:a16="http://schemas.microsoft.com/office/drawing/2014/main" id="{0E8836D8-C686-5D07-692F-56B71F69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771" y="2215624"/>
            <a:ext cx="5038525" cy="2317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823BF-5BAB-F37C-7361-F98546D7B295}"/>
              </a:ext>
            </a:extLst>
          </p:cNvPr>
          <p:cNvSpPr txBox="1"/>
          <p:nvPr/>
        </p:nvSpPr>
        <p:spPr>
          <a:xfrm>
            <a:off x="4184073" y="2027398"/>
            <a:ext cx="4793061" cy="215444"/>
          </a:xfrm>
          <a:prstGeom prst="rect">
            <a:avLst/>
          </a:prstGeom>
          <a:noFill/>
        </p:spPr>
        <p:txBody>
          <a:bodyPr wrap="square">
            <a:spAutoFit/>
          </a:bodyPr>
          <a:lstStyle/>
          <a:p>
            <a:r>
              <a:rPr lang="en-US" sz="800" dirty="0"/>
              <a:t>https://</a:t>
            </a:r>
            <a:r>
              <a:rPr lang="en-US" sz="800" dirty="0" err="1"/>
              <a:t>aws.amazon.com</a:t>
            </a:r>
            <a:r>
              <a:rPr lang="en-US" sz="800" dirty="0"/>
              <a:t>/blogs/compute/uploading-to-amazon-s3-directly-from-a-web-or-mobile-application/</a:t>
            </a:r>
          </a:p>
        </p:txBody>
      </p:sp>
      <p:sp>
        <p:nvSpPr>
          <p:cNvPr id="8" name="TextBox 7">
            <a:extLst>
              <a:ext uri="{FF2B5EF4-FFF2-40B4-BE49-F238E27FC236}">
                <a16:creationId xmlns:a16="http://schemas.microsoft.com/office/drawing/2014/main" id="{CC887034-59F1-17E9-571B-13C09DC4444A}"/>
              </a:ext>
            </a:extLst>
          </p:cNvPr>
          <p:cNvSpPr txBox="1"/>
          <p:nvPr/>
        </p:nvSpPr>
        <p:spPr>
          <a:xfrm>
            <a:off x="103909" y="4311698"/>
            <a:ext cx="4114800"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aws</a:t>
            </a:r>
            <a:r>
              <a:rPr lang="en-US" sz="1100" dirty="0"/>
              <a:t>-samples/amazon-s3-presigned-urls-aws-sam</a:t>
            </a:r>
          </a:p>
        </p:txBody>
      </p:sp>
      <p:pic>
        <p:nvPicPr>
          <p:cNvPr id="7" name="Picture 6">
            <a:extLst>
              <a:ext uri="{FF2B5EF4-FFF2-40B4-BE49-F238E27FC236}">
                <a16:creationId xmlns:a16="http://schemas.microsoft.com/office/drawing/2014/main" id="{D798925A-580E-BF18-30B0-DEE2F644A68E}"/>
              </a:ext>
            </a:extLst>
          </p:cNvPr>
          <p:cNvPicPr>
            <a:picLocks noChangeAspect="1"/>
          </p:cNvPicPr>
          <p:nvPr/>
        </p:nvPicPr>
        <p:blipFill>
          <a:blip r:embed="rId3"/>
          <a:stretch>
            <a:fillRect/>
          </a:stretch>
        </p:blipFill>
        <p:spPr>
          <a:xfrm>
            <a:off x="304800" y="2242842"/>
            <a:ext cx="2691402" cy="2057400"/>
          </a:xfrm>
          <a:prstGeom prst="rect">
            <a:avLst/>
          </a:prstGeom>
        </p:spPr>
      </p:pic>
    </p:spTree>
    <p:extLst>
      <p:ext uri="{BB962C8B-B14F-4D97-AF65-F5344CB8AC3E}">
        <p14:creationId xmlns:p14="http://schemas.microsoft.com/office/powerpoint/2010/main" val="334780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9" name="TextBox 11">
            <a:extLst>
              <a:ext uri="{FF2B5EF4-FFF2-40B4-BE49-F238E27FC236}">
                <a16:creationId xmlns:a16="http://schemas.microsoft.com/office/drawing/2014/main" id="{189F882D-CCA6-3546-A1C6-17F030B06A8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2345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9E97F-D8F1-2F41-8241-49107FAB546A}"/>
              </a:ext>
            </a:extLst>
          </p:cNvPr>
          <p:cNvSpPr>
            <a:spLocks noGrp="1"/>
          </p:cNvSpPr>
          <p:nvPr>
            <p:ph idx="1"/>
          </p:nvPr>
        </p:nvSpPr>
        <p:spPr>
          <a:xfrm>
            <a:off x="152400" y="514350"/>
            <a:ext cx="8839200" cy="4076700"/>
          </a:xfrm>
        </p:spPr>
        <p:txBody>
          <a:bodyPr/>
          <a:lstStyle/>
          <a:p>
            <a:pPr>
              <a:spcBef>
                <a:spcPts val="0"/>
              </a:spcBef>
              <a:spcAft>
                <a:spcPts val="200"/>
              </a:spcAft>
            </a:pPr>
            <a:r>
              <a:rPr lang="en-US" sz="1800" dirty="0"/>
              <a:t>Possible configurations:</a:t>
            </a:r>
          </a:p>
          <a:p>
            <a:pPr lvl="1">
              <a:spcBef>
                <a:spcPts val="0"/>
              </a:spcBef>
              <a:spcAft>
                <a:spcPts val="200"/>
              </a:spcAft>
            </a:pPr>
            <a:r>
              <a:rPr lang="en-US" sz="1600" dirty="0"/>
              <a:t>There are three “things:” web server, application server, DB server.</a:t>
            </a:r>
          </a:p>
          <a:p>
            <a:pPr lvl="1">
              <a:spcBef>
                <a:spcPts val="0"/>
              </a:spcBef>
              <a:spcAft>
                <a:spcPts val="200"/>
              </a:spcAft>
            </a:pPr>
            <a:r>
              <a:rPr lang="en-US" sz="1600" dirty="0"/>
              <a:t>A “thing” can be on your laptop or on AWS.</a:t>
            </a:r>
          </a:p>
          <a:p>
            <a:pPr lvl="1">
              <a:spcBef>
                <a:spcPts val="0"/>
              </a:spcBef>
              <a:spcAft>
                <a:spcPts val="200"/>
              </a:spcAft>
            </a:pPr>
            <a:r>
              <a:rPr lang="en-US" sz="1600" dirty="0"/>
              <a:t>You want your code to be the same and get</a:t>
            </a:r>
            <a:br>
              <a:rPr lang="en-US" sz="1600" dirty="0"/>
            </a:br>
            <a:r>
              <a:rPr lang="en-US" sz="1600" dirty="0"/>
              <a:t>information from the configuration.</a:t>
            </a:r>
          </a:p>
          <a:p>
            <a:pPr lvl="1">
              <a:spcBef>
                <a:spcPts val="0"/>
              </a:spcBef>
              <a:spcAft>
                <a:spcPts val="200"/>
              </a:spcAft>
            </a:pPr>
            <a:r>
              <a:rPr lang="en-US" sz="1600" dirty="0"/>
              <a:t>One simple approach is environment variables for</a:t>
            </a:r>
            <a:br>
              <a:rPr lang="en-US" sz="1600" dirty="0"/>
            </a:br>
            <a:r>
              <a:rPr lang="en-US" sz="1600" dirty="0"/>
              <a:t>web application.</a:t>
            </a:r>
          </a:p>
          <a:p>
            <a:pPr lvl="1">
              <a:spcBef>
                <a:spcPts val="0"/>
              </a:spcBef>
              <a:spcAft>
                <a:spcPts val="200"/>
              </a:spcAft>
            </a:pPr>
            <a:r>
              <a:rPr lang="en-US" sz="1600" dirty="0"/>
              <a:t>The angular application can use the URL because. Why would the cloud deployed</a:t>
            </a:r>
            <a:br>
              <a:rPr lang="en-US" sz="1600" dirty="0"/>
            </a:br>
            <a:r>
              <a:rPr lang="en-US" sz="1600" dirty="0"/>
              <a:t>angular application access your local web application.</a:t>
            </a:r>
          </a:p>
          <a:p>
            <a:pPr>
              <a:spcBef>
                <a:spcPts val="0"/>
              </a:spcBef>
              <a:spcAft>
                <a:spcPts val="200"/>
              </a:spcAft>
            </a:pPr>
            <a:r>
              <a:rPr lang="en-US" sz="1800" dirty="0"/>
              <a:t>Show code for environment variables and how to set environment variables.</a:t>
            </a:r>
          </a:p>
          <a:p>
            <a:pPr lvl="1">
              <a:spcBef>
                <a:spcPts val="0"/>
              </a:spcBef>
              <a:spcAft>
                <a:spcPts val="200"/>
              </a:spcAft>
            </a:pPr>
            <a:r>
              <a:rPr lang="en-US" sz="1600" dirty="0"/>
              <a:t>Locally in PyCharm</a:t>
            </a:r>
          </a:p>
          <a:p>
            <a:pPr lvl="1">
              <a:spcBef>
                <a:spcPts val="0"/>
              </a:spcBef>
              <a:spcAft>
                <a:spcPts val="200"/>
              </a:spcAft>
            </a:pPr>
            <a:r>
              <a:rPr lang="en-US" sz="1600" dirty="0"/>
              <a:t>On EC2 (.</a:t>
            </a:r>
            <a:r>
              <a:rPr lang="en-US" sz="1600" dirty="0" err="1"/>
              <a:t>bash_profile</a:t>
            </a:r>
            <a:r>
              <a:rPr lang="en-US" sz="1600" dirty="0"/>
              <a:t>)</a:t>
            </a:r>
          </a:p>
          <a:p>
            <a:pPr lvl="1">
              <a:spcBef>
                <a:spcPts val="0"/>
              </a:spcBef>
              <a:spcAft>
                <a:spcPts val="200"/>
              </a:spcAft>
            </a:pPr>
            <a:r>
              <a:rPr lang="en-US" sz="1600" dirty="0"/>
              <a:t>Show use of URL in Typescript.</a:t>
            </a:r>
          </a:p>
          <a:p>
            <a:pPr>
              <a:spcBef>
                <a:spcPts val="0"/>
              </a:spcBef>
              <a:spcAft>
                <a:spcPts val="200"/>
              </a:spcAft>
            </a:pPr>
            <a:r>
              <a:rPr lang="en-US" sz="1800" dirty="0"/>
              <a:t>These approaches are “OK” but there are more secure approaches.</a:t>
            </a:r>
          </a:p>
          <a:p>
            <a:pPr>
              <a:spcBef>
                <a:spcPts val="0"/>
              </a:spcBef>
              <a:spcAft>
                <a:spcPts val="200"/>
              </a:spcAft>
            </a:pPr>
            <a:r>
              <a:rPr lang="en-US" sz="1800" dirty="0"/>
              <a:t>Also, </a:t>
            </a:r>
            <a:r>
              <a:rPr lang="en-US" sz="1800" u="sng" dirty="0"/>
              <a:t>remember to set security group rules properly.</a:t>
            </a:r>
            <a:endParaRPr lang="en-US" sz="1800" dirty="0"/>
          </a:p>
        </p:txBody>
      </p:sp>
      <p:sp>
        <p:nvSpPr>
          <p:cNvPr id="3" name="Title 2">
            <a:extLst>
              <a:ext uri="{FF2B5EF4-FFF2-40B4-BE49-F238E27FC236}">
                <a16:creationId xmlns:a16="http://schemas.microsoft.com/office/drawing/2014/main" id="{B19BCA70-61BE-4C43-A816-8881842B240B}"/>
              </a:ext>
            </a:extLst>
          </p:cNvPr>
          <p:cNvSpPr>
            <a:spLocks noGrp="1"/>
          </p:cNvSpPr>
          <p:nvPr>
            <p:ph type="title"/>
          </p:nvPr>
        </p:nvSpPr>
        <p:spPr/>
        <p:txBody>
          <a:bodyPr/>
          <a:lstStyle/>
          <a:p>
            <a:r>
              <a:rPr lang="en-US" dirty="0"/>
              <a:t>Simple Flask Application – Configuration</a:t>
            </a:r>
          </a:p>
        </p:txBody>
      </p:sp>
      <p:pic>
        <p:nvPicPr>
          <p:cNvPr id="4" name="Picture 3">
            <a:extLst>
              <a:ext uri="{FF2B5EF4-FFF2-40B4-BE49-F238E27FC236}">
                <a16:creationId xmlns:a16="http://schemas.microsoft.com/office/drawing/2014/main" id="{C5AB2890-85EA-2649-A403-2A60156EB5E9}"/>
              </a:ext>
            </a:extLst>
          </p:cNvPr>
          <p:cNvPicPr>
            <a:picLocks noChangeAspect="1"/>
          </p:cNvPicPr>
          <p:nvPr/>
        </p:nvPicPr>
        <p:blipFill>
          <a:blip r:embed="rId2"/>
          <a:stretch>
            <a:fillRect/>
          </a:stretch>
        </p:blipFill>
        <p:spPr>
          <a:xfrm>
            <a:off x="5943600" y="1200150"/>
            <a:ext cx="3146846" cy="1165053"/>
          </a:xfrm>
          <a:prstGeom prst="rect">
            <a:avLst/>
          </a:prstGeom>
        </p:spPr>
      </p:pic>
    </p:spTree>
    <p:extLst>
      <p:ext uri="{BB962C8B-B14F-4D97-AF65-F5344CB8AC3E}">
        <p14:creationId xmlns:p14="http://schemas.microsoft.com/office/powerpoint/2010/main" val="3980063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19808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85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our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504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428536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550434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4046555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87250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6FCA-5AE0-374B-AF02-D24669756245}"/>
              </a:ext>
            </a:extLst>
          </p:cNvPr>
          <p:cNvSpPr>
            <a:spLocks noGrp="1"/>
          </p:cNvSpPr>
          <p:nvPr>
            <p:ph idx="1"/>
          </p:nvPr>
        </p:nvSpPr>
        <p:spPr/>
        <p:txBody>
          <a:bodyPr/>
          <a:lstStyle/>
          <a:p>
            <a:r>
              <a:rPr lang="en-US" dirty="0"/>
              <a:t>You are going to build 3 microservices. The exact ones you build will depend on the business/application problem you choose. My examples will be:</a:t>
            </a:r>
          </a:p>
          <a:p>
            <a:pPr lvl="1"/>
            <a:r>
              <a:rPr lang="en-US" dirty="0"/>
              <a:t>Customer registration and information. (Mandatory for all teams)</a:t>
            </a:r>
          </a:p>
          <a:p>
            <a:pPr lvl="1"/>
            <a:r>
              <a:rPr lang="en-US" dirty="0"/>
              <a:t>Catalog (Things I am selling)</a:t>
            </a:r>
          </a:p>
          <a:p>
            <a:pPr lvl="1"/>
            <a:r>
              <a:rPr lang="en-US" dirty="0"/>
              <a:t>Orders (Things people have bought and their status)</a:t>
            </a:r>
          </a:p>
          <a:p>
            <a:r>
              <a:rPr lang="en-US" dirty="0"/>
              <a:t>Databases:</a:t>
            </a:r>
          </a:p>
          <a:p>
            <a:pPr lvl="1"/>
            <a:r>
              <a:rPr lang="en-US" dirty="0"/>
              <a:t>Use RDS. You can use one RDS instance with 3 separate databases.</a:t>
            </a:r>
          </a:p>
          <a:p>
            <a:pPr lvl="1"/>
            <a:r>
              <a:rPr lang="en-US" dirty="0"/>
              <a:t>This approach is not good, but will simplify things for you.</a:t>
            </a:r>
          </a:p>
          <a:p>
            <a:r>
              <a:rPr lang="en-US" dirty="0"/>
              <a:t>You will deploy one of the services on each of:</a:t>
            </a:r>
          </a:p>
          <a:p>
            <a:pPr lvl="1"/>
            <a:r>
              <a:rPr lang="en-US" dirty="0"/>
              <a:t>EC2 – Directly on OS</a:t>
            </a:r>
          </a:p>
          <a:p>
            <a:pPr lvl="1"/>
            <a:r>
              <a:rPr lang="en-US" dirty="0"/>
              <a:t>Elastic Beanstalk</a:t>
            </a:r>
          </a:p>
          <a:p>
            <a:pPr lvl="1"/>
            <a:r>
              <a:rPr lang="en-US" dirty="0"/>
              <a:t>In a Docker container on an EC2 instance.</a:t>
            </a:r>
          </a:p>
          <a:p>
            <a:pPr lvl="1"/>
            <a:endParaRPr lang="en-US" dirty="0"/>
          </a:p>
        </p:txBody>
      </p:sp>
      <p:sp>
        <p:nvSpPr>
          <p:cNvPr id="3" name="Title 2">
            <a:extLst>
              <a:ext uri="{FF2B5EF4-FFF2-40B4-BE49-F238E27FC236}">
                <a16:creationId xmlns:a16="http://schemas.microsoft.com/office/drawing/2014/main" id="{51AFE488-229E-5742-8389-CE11F4B9C417}"/>
              </a:ext>
            </a:extLst>
          </p:cNvPr>
          <p:cNvSpPr>
            <a:spLocks noGrp="1"/>
          </p:cNvSpPr>
          <p:nvPr>
            <p:ph type="title"/>
          </p:nvPr>
        </p:nvSpPr>
        <p:spPr/>
        <p:txBody>
          <a:bodyPr/>
          <a:lstStyle/>
          <a:p>
            <a:r>
              <a:rPr lang="en-US" dirty="0"/>
              <a:t>Project Sprint 1</a:t>
            </a:r>
          </a:p>
        </p:txBody>
      </p:sp>
      <p:sp>
        <p:nvSpPr>
          <p:cNvPr id="4" name="TextBox 3">
            <a:extLst>
              <a:ext uri="{FF2B5EF4-FFF2-40B4-BE49-F238E27FC236}">
                <a16:creationId xmlns:a16="http://schemas.microsoft.com/office/drawing/2014/main" id="{2EEA6E62-4118-7B46-BB2D-C20784E1401F}"/>
              </a:ext>
            </a:extLst>
          </p:cNvPr>
          <p:cNvSpPr txBox="1"/>
          <p:nvPr/>
        </p:nvSpPr>
        <p:spPr>
          <a:xfrm>
            <a:off x="5943600" y="3562350"/>
            <a:ext cx="2369303" cy="646331"/>
          </a:xfrm>
          <a:prstGeom prst="rect">
            <a:avLst/>
          </a:prstGeom>
          <a:noFill/>
        </p:spPr>
        <p:txBody>
          <a:bodyPr wrap="none" rtlCol="0">
            <a:spAutoFit/>
          </a:bodyPr>
          <a:lstStyle/>
          <a:p>
            <a:r>
              <a:rPr lang="en-US" dirty="0"/>
              <a:t>We will discuss more in</a:t>
            </a:r>
          </a:p>
          <a:p>
            <a:r>
              <a:rPr lang="en-US" dirty="0"/>
              <a:t>This lecture.</a:t>
            </a:r>
          </a:p>
        </p:txBody>
      </p:sp>
    </p:spTree>
    <p:extLst>
      <p:ext uri="{BB962C8B-B14F-4D97-AF65-F5344CB8AC3E}">
        <p14:creationId xmlns:p14="http://schemas.microsoft.com/office/powerpoint/2010/main" val="290319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37D62420-5CD1-174B-B269-074CF20B4C6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91189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8" name="TextBox 11">
            <a:extLst>
              <a:ext uri="{FF2B5EF4-FFF2-40B4-BE49-F238E27FC236}">
                <a16:creationId xmlns:a16="http://schemas.microsoft.com/office/drawing/2014/main" id="{CFA33966-6571-7741-A66D-94D307367F8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906402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57E475-FFA3-8847-AB1A-C2BFDEE4D320}"/>
              </a:ext>
            </a:extLst>
          </p:cNvPr>
          <p:cNvSpPr>
            <a:spLocks noGrp="1"/>
          </p:cNvSpPr>
          <p:nvPr>
            <p:ph idx="1"/>
          </p:nvPr>
        </p:nvSpPr>
        <p:spPr>
          <a:xfrm>
            <a:off x="151788" y="819150"/>
            <a:ext cx="8839200" cy="3505200"/>
          </a:xfrm>
        </p:spPr>
        <p:txBody>
          <a:bodyPr/>
          <a:lstStyle/>
          <a:p>
            <a:pPr>
              <a:spcBef>
                <a:spcPts val="0"/>
              </a:spcBef>
              <a:spcAft>
                <a:spcPts val="100"/>
              </a:spcAft>
            </a:pPr>
            <a:r>
              <a:rPr lang="en-US" sz="1600" dirty="0"/>
              <a:t>BLOB, Bucket, S3:</a:t>
            </a:r>
          </a:p>
          <a:p>
            <a:pPr lvl="1">
              <a:spcBef>
                <a:spcPts val="0"/>
              </a:spcBef>
              <a:spcAft>
                <a:spcPts val="100"/>
              </a:spcAft>
            </a:pPr>
            <a:r>
              <a:rPr lang="en-US" sz="1400" dirty="0"/>
              <a:t>Full-stack web application reminder and S3 motivation</a:t>
            </a:r>
          </a:p>
          <a:p>
            <a:pPr lvl="1">
              <a:spcBef>
                <a:spcPts val="0"/>
              </a:spcBef>
              <a:spcAft>
                <a:spcPts val="100"/>
              </a:spcAft>
            </a:pPr>
            <a:r>
              <a:rPr lang="en-US" sz="1400" dirty="0"/>
              <a:t>Concepts</a:t>
            </a:r>
          </a:p>
          <a:p>
            <a:pPr lvl="1">
              <a:spcBef>
                <a:spcPts val="0"/>
              </a:spcBef>
              <a:spcAft>
                <a:spcPts val="100"/>
              </a:spcAft>
            </a:pPr>
            <a:r>
              <a:rPr lang="en-US" sz="1400" dirty="0"/>
              <a:t>AWS Simple Storage Service (S3)</a:t>
            </a:r>
          </a:p>
          <a:p>
            <a:pPr lvl="1">
              <a:spcBef>
                <a:spcPts val="0"/>
              </a:spcBef>
              <a:spcAft>
                <a:spcPts val="100"/>
              </a:spcAft>
            </a:pPr>
            <a:r>
              <a:rPr lang="en-US" sz="1400" dirty="0"/>
              <a:t>Web content/web serving</a:t>
            </a:r>
          </a:p>
          <a:p>
            <a:pPr lvl="1">
              <a:spcBef>
                <a:spcPts val="0"/>
              </a:spcBef>
              <a:spcAft>
                <a:spcPts val="100"/>
              </a:spcAft>
            </a:pPr>
            <a:endParaRPr lang="en-US" sz="1400" dirty="0"/>
          </a:p>
          <a:p>
            <a:pPr>
              <a:spcBef>
                <a:spcPts val="0"/>
              </a:spcBef>
              <a:spcAft>
                <a:spcPts val="100"/>
              </a:spcAft>
            </a:pPr>
            <a:r>
              <a:rPr lang="en-US" sz="1600" dirty="0"/>
              <a:t>REST</a:t>
            </a:r>
          </a:p>
          <a:p>
            <a:pPr lvl="1">
              <a:spcBef>
                <a:spcPts val="0"/>
              </a:spcBef>
              <a:spcAft>
                <a:spcPts val="100"/>
              </a:spcAft>
            </a:pPr>
            <a:r>
              <a:rPr lang="en-US" sz="1400" dirty="0"/>
              <a:t>Concepts</a:t>
            </a:r>
          </a:p>
          <a:p>
            <a:pPr lvl="1">
              <a:spcBef>
                <a:spcPts val="0"/>
              </a:spcBef>
              <a:spcAft>
                <a:spcPts val="100"/>
              </a:spcAft>
            </a:pPr>
            <a:r>
              <a:rPr lang="en-US" sz="1400" dirty="0"/>
              <a:t>API definition and Open API</a:t>
            </a:r>
          </a:p>
          <a:p>
            <a:pPr lvl="1">
              <a:spcBef>
                <a:spcPts val="0"/>
              </a:spcBef>
              <a:spcAft>
                <a:spcPts val="100"/>
              </a:spcAft>
            </a:pPr>
            <a:r>
              <a:rPr lang="en-US" sz="1400" dirty="0"/>
              <a:t>Some Examples</a:t>
            </a:r>
          </a:p>
          <a:p>
            <a:pPr>
              <a:spcBef>
                <a:spcPts val="0"/>
              </a:spcBef>
              <a:spcAft>
                <a:spcPts val="100"/>
              </a:spcAft>
            </a:pPr>
            <a:endParaRPr lang="en-US" sz="1600" dirty="0"/>
          </a:p>
          <a:p>
            <a:pPr>
              <a:spcBef>
                <a:spcPts val="0"/>
              </a:spcBef>
              <a:spcAft>
                <a:spcPts val="100"/>
              </a:spcAft>
            </a:pPr>
            <a:r>
              <a:rPr lang="en-US" sz="1600" dirty="0"/>
              <a:t>Platform-as-a-Service</a:t>
            </a:r>
          </a:p>
          <a:p>
            <a:pPr lvl="1">
              <a:spcBef>
                <a:spcPts val="0"/>
              </a:spcBef>
              <a:spcAft>
                <a:spcPts val="100"/>
              </a:spcAft>
            </a:pPr>
            <a:r>
              <a:rPr lang="en-US" sz="1400" dirty="0"/>
              <a:t>Comparison to VMs and Infrastructure-as-a-Service</a:t>
            </a:r>
          </a:p>
          <a:p>
            <a:pPr lvl="1">
              <a:spcBef>
                <a:spcPts val="0"/>
              </a:spcBef>
              <a:spcAft>
                <a:spcPts val="100"/>
              </a:spcAft>
            </a:pPr>
            <a:r>
              <a:rPr lang="en-US" sz="1400" dirty="0"/>
              <a:t>Elastic Beanstalk</a:t>
            </a:r>
          </a:p>
          <a:p>
            <a:pPr lvl="1">
              <a:spcBef>
                <a:spcPts val="0"/>
              </a:spcBef>
              <a:spcAft>
                <a:spcPts val="100"/>
              </a:spcAft>
            </a:pPr>
            <a:endParaRPr lang="en-US" sz="1400" dirty="0"/>
          </a:p>
          <a:p>
            <a:pPr>
              <a:spcBef>
                <a:spcPts val="0"/>
              </a:spcBef>
              <a:spcAft>
                <a:spcPts val="100"/>
              </a:spcAft>
            </a:pPr>
            <a:r>
              <a:rPr lang="en-US" sz="1600" dirty="0"/>
              <a:t>Sprint 1.</a:t>
            </a:r>
          </a:p>
        </p:txBody>
      </p:sp>
      <p:sp>
        <p:nvSpPr>
          <p:cNvPr id="3" name="Title 2">
            <a:extLst>
              <a:ext uri="{FF2B5EF4-FFF2-40B4-BE49-F238E27FC236}">
                <a16:creationId xmlns:a16="http://schemas.microsoft.com/office/drawing/2014/main" id="{E7BA238A-D8DC-5345-AE57-C7BDD594104B}"/>
              </a:ext>
            </a:extLst>
          </p:cNvPr>
          <p:cNvSpPr>
            <a:spLocks noGrp="1"/>
          </p:cNvSpPr>
          <p:nvPr>
            <p:ph type="title"/>
          </p:nvPr>
        </p:nvSpPr>
        <p:spPr/>
        <p:txBody>
          <a:bodyPr/>
          <a:lstStyle/>
          <a:p>
            <a:r>
              <a:rPr lang="en-US" dirty="0"/>
              <a:t>Contents</a:t>
            </a:r>
          </a:p>
        </p:txBody>
      </p:sp>
      <p:sp>
        <p:nvSpPr>
          <p:cNvPr id="4" name="Rounded Rectangle 3">
            <a:extLst>
              <a:ext uri="{FF2B5EF4-FFF2-40B4-BE49-F238E27FC236}">
                <a16:creationId xmlns:a16="http://schemas.microsoft.com/office/drawing/2014/main" id="{E287DBF7-E413-3AF2-807C-8874632DE6EB}"/>
              </a:ext>
            </a:extLst>
          </p:cNvPr>
          <p:cNvSpPr/>
          <p:nvPr/>
        </p:nvSpPr>
        <p:spPr>
          <a:xfrm>
            <a:off x="6019800" y="552450"/>
            <a:ext cx="1981200" cy="1143000"/>
          </a:xfrm>
          <a:prstGeom prst="roundRect">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Cover VM</a:t>
            </a:r>
            <a:br>
              <a:rPr lang="en-US" sz="1600" dirty="0"/>
            </a:br>
            <a:r>
              <a:rPr lang="en-US" sz="1600" dirty="0"/>
              <a:t>Stuff from</a:t>
            </a:r>
            <a:br>
              <a:rPr lang="en-US" sz="1600" dirty="0"/>
            </a:br>
            <a:r>
              <a:rPr lang="en-US" sz="1600" dirty="0"/>
              <a:t>Lecture 1</a:t>
            </a:r>
          </a:p>
        </p:txBody>
      </p:sp>
      <p:cxnSp>
        <p:nvCxnSpPr>
          <p:cNvPr id="6" name="Straight Arrow Connector 5">
            <a:extLst>
              <a:ext uri="{FF2B5EF4-FFF2-40B4-BE49-F238E27FC236}">
                <a16:creationId xmlns:a16="http://schemas.microsoft.com/office/drawing/2014/main" id="{8D85EAC1-61EF-7A22-CAC2-36C96ABECC17}"/>
              </a:ext>
            </a:extLst>
          </p:cNvPr>
          <p:cNvCxnSpPr/>
          <p:nvPr/>
        </p:nvCxnSpPr>
        <p:spPr>
          <a:xfrm flipH="1" flipV="1">
            <a:off x="2667000" y="666750"/>
            <a:ext cx="3276600"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93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8" name="TextBox 11">
            <a:extLst>
              <a:ext uri="{FF2B5EF4-FFF2-40B4-BE49-F238E27FC236}">
                <a16:creationId xmlns:a16="http://schemas.microsoft.com/office/drawing/2014/main" id="{A77F7362-C556-ED45-AD7B-B8F10A65FA65}"/>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46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4131827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64028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3028950"/>
            <a:ext cx="8839200" cy="1600200"/>
          </a:xfrm>
        </p:spPr>
        <p:txBody>
          <a:bodyPr/>
          <a:lstStyle/>
          <a:p>
            <a:r>
              <a:rPr lang="en-US" sz="1400" dirty="0"/>
              <a:t>There is </a:t>
            </a:r>
            <a:r>
              <a:rPr lang="en-US" sz="1400" i="1" dirty="0"/>
              <a:t>one project </a:t>
            </a:r>
            <a:r>
              <a:rPr lang="en-US" sz="1400" dirty="0"/>
              <a:t>composed of three applications, each in its own repository..</a:t>
            </a:r>
          </a:p>
          <a:p>
            <a:pPr marL="800100" lvl="1" indent="-342900">
              <a:buFont typeface="+mj-lt"/>
              <a:buAutoNum type="arabicPeriod"/>
            </a:pPr>
            <a:r>
              <a:rPr lang="en-US" sz="1200" dirty="0"/>
              <a:t>Browser UI application.</a:t>
            </a:r>
          </a:p>
          <a:p>
            <a:pPr marL="800100" lvl="1" indent="-342900">
              <a:buFont typeface="+mj-lt"/>
              <a:buAutoNum type="arabicPeriod"/>
            </a:pPr>
            <a:r>
              <a:rPr lang="en-US" sz="1200" dirty="0"/>
              <a:t>Microservice.</a:t>
            </a:r>
          </a:p>
          <a:p>
            <a:pPr marL="800100" lvl="1" indent="-342900">
              <a:buFont typeface="+mj-lt"/>
              <a:buAutoNum type="arabicPeriod"/>
            </a:pPr>
            <a:r>
              <a:rPr lang="en-US" sz="1200" dirty="0"/>
              <a:t>Database.</a:t>
            </a:r>
          </a:p>
          <a:p>
            <a:pPr marL="400050"/>
            <a:r>
              <a:rPr lang="en-US" sz="1400" dirty="0"/>
              <a:t>We need to to design, develop, test, deploy, ... ...  the individual applications and the project as a whole</a:t>
            </a:r>
          </a:p>
          <a:p>
            <a:pPr marL="400050"/>
            <a:r>
              <a:rPr lang="en-US" sz="1400" dirty="0"/>
              <a:t>We will initial have two deployments: local machine, virtual machine/S3/RDS.</a:t>
            </a:r>
          </a:p>
          <a:p>
            <a:endParaRPr lang="en-US" sz="1400" dirty="0"/>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7" name="TextBox 6">
            <a:extLst>
              <a:ext uri="{FF2B5EF4-FFF2-40B4-BE49-F238E27FC236}">
                <a16:creationId xmlns:a16="http://schemas.microsoft.com/office/drawing/2014/main" id="{312B8944-55DB-3570-C47D-EEAD33AAB7B6}"/>
              </a:ext>
            </a:extLst>
          </p:cNvPr>
          <p:cNvSpPr txBox="1"/>
          <p:nvPr/>
        </p:nvSpPr>
        <p:spPr>
          <a:xfrm>
            <a:off x="5237018" y="682056"/>
            <a:ext cx="3754581" cy="2246769"/>
          </a:xfrm>
          <a:prstGeom prst="rect">
            <a:avLst/>
          </a:prstGeom>
          <a:noFill/>
        </p:spPr>
        <p:txBody>
          <a:bodyPr wrap="square">
            <a:spAutoFit/>
          </a:bodyPr>
          <a:lstStyle/>
          <a:p>
            <a:r>
              <a:rPr lang="en-US" sz="1400" dirty="0"/>
              <a:t>My preferences are to replace</a:t>
            </a:r>
          </a:p>
          <a:p>
            <a:pPr marL="742950" lvl="1" indent="-285750">
              <a:buFont typeface="Arial" panose="020B0604020202020204" pitchFamily="34" charset="0"/>
              <a:buChar char="•"/>
            </a:pPr>
            <a:r>
              <a:rPr lang="en-US" sz="1400" dirty="0"/>
              <a:t>React with Angular</a:t>
            </a:r>
          </a:p>
          <a:p>
            <a:pPr marL="742950" lvl="1" indent="-285750">
              <a:buFont typeface="Arial" panose="020B0604020202020204" pitchFamily="34" charset="0"/>
              <a:buChar char="•"/>
            </a:pPr>
            <a:r>
              <a:rPr lang="en-US" sz="1400" dirty="0"/>
              <a:t>Node with Flask.</a:t>
            </a:r>
          </a:p>
          <a:p>
            <a:pPr lvl="1"/>
            <a:r>
              <a:rPr lang="en-US" sz="1400" dirty="0"/>
              <a:t>But the concept applies to all</a:t>
            </a:r>
            <a:br>
              <a:rPr lang="en-US" sz="1400" dirty="0"/>
            </a:br>
            <a:r>
              <a:rPr lang="en-US" sz="1400" dirty="0"/>
              <a:t>technology.</a:t>
            </a:r>
          </a:p>
          <a:p>
            <a:pPr marL="285750" indent="-285750">
              <a:buFont typeface="Arial" panose="020B0604020202020204" pitchFamily="34" charset="0"/>
              <a:buChar char="•"/>
            </a:pPr>
            <a:r>
              <a:rPr lang="en-US" sz="1400" dirty="0"/>
              <a:t>There are two choices for delivering the browser application</a:t>
            </a:r>
          </a:p>
          <a:p>
            <a:pPr marL="742950" lvl="1" indent="-285750">
              <a:buFont typeface="Arial" panose="020B0604020202020204" pitchFamily="34" charset="0"/>
              <a:buChar char="•"/>
            </a:pPr>
            <a:r>
              <a:rPr lang="en-US" sz="1400" dirty="0"/>
              <a:t>From a runtime, e.g. nginx, Flask, Apache, ...</a:t>
            </a:r>
          </a:p>
          <a:p>
            <a:pPr marL="742950" lvl="1" indent="-285750">
              <a:buFont typeface="Arial" panose="020B0604020202020204" pitchFamily="34" charset="0"/>
              <a:buChar char="•"/>
            </a:pPr>
            <a:r>
              <a:rPr lang="en-US" sz="1400" dirty="0"/>
              <a:t>S3</a:t>
            </a:r>
          </a:p>
        </p:txBody>
      </p:sp>
    </p:spTree>
    <p:extLst>
      <p:ext uri="{BB962C8B-B14F-4D97-AF65-F5344CB8AC3E}">
        <p14:creationId xmlns:p14="http://schemas.microsoft.com/office/powerpoint/2010/main" val="3459364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135330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1564593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3810000" y="3379360"/>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784315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134883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Tree>
    <p:extLst>
      <p:ext uri="{BB962C8B-B14F-4D97-AF65-F5344CB8AC3E}">
        <p14:creationId xmlns:p14="http://schemas.microsoft.com/office/powerpoint/2010/main" val="3716780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6796863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Tree>
    <p:extLst>
      <p:ext uri="{BB962C8B-B14F-4D97-AF65-F5344CB8AC3E}">
        <p14:creationId xmlns:p14="http://schemas.microsoft.com/office/powerpoint/2010/main" val="366937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this tutorial https://</a:t>
            </a:r>
            <a:r>
              <a:rPr lang="en-US" sz="1800" dirty="0" err="1"/>
              <a:t>docs.docker.com</a:t>
            </a:r>
            <a:r>
              <a:rPr lang="en-US" sz="1800" dirty="0"/>
              <a:t>/language/python/</a:t>
            </a:r>
            <a:br>
              <a:rPr lang="en-US" sz="1800" dirty="0"/>
            </a:br>
            <a:r>
              <a:rPr lang="en-US" sz="1800" dirty="0"/>
              <a:t>to get experience.</a:t>
            </a:r>
          </a:p>
          <a:p>
            <a:r>
              <a:rPr lang="en-US" sz="1800"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a:t>
            </a:r>
          </a:p>
          <a:p>
            <a:pPr lvl="1"/>
            <a:r>
              <a:rPr lang="en-US" sz="1600" dirty="0"/>
              <a:t>Deploy on the cloud. AWS gives you two or three options:</a:t>
            </a:r>
          </a:p>
          <a:p>
            <a:pPr lvl="2"/>
            <a:r>
              <a:rPr lang="en-US" sz="1400" dirty="0"/>
              <a:t>Docker on EC2</a:t>
            </a:r>
          </a:p>
          <a:p>
            <a:pPr lvl="2"/>
            <a:r>
              <a:rPr lang="en-US" sz="1400" dirty="0"/>
              <a:t>Elastic Container Service</a:t>
            </a:r>
          </a:p>
          <a:p>
            <a:r>
              <a:rPr lang="en-US" sz="1800" dirty="0"/>
              <a:t>I also used this:</a:t>
            </a:r>
            <a:br>
              <a:rPr lang="en-US" sz="1800" dirty="0"/>
            </a:br>
            <a:r>
              <a:rPr lang="en-US" sz="1800" dirty="0"/>
              <a:t>https://</a:t>
            </a:r>
            <a:r>
              <a:rPr lang="en-US" sz="1800" dirty="0" err="1"/>
              <a:t>www.docker.com</a:t>
            </a:r>
            <a:r>
              <a:rPr lang="en-US" sz="1800" dirty="0"/>
              <a:t>/blog/containerized-python-development-part-2/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96552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p:txBody>
          <a:bodyPr/>
          <a:lstStyle/>
          <a:p>
            <a:r>
              <a:rPr lang="en-US" dirty="0"/>
              <a:t>Cloned the repository.</a:t>
            </a:r>
          </a:p>
          <a:p>
            <a:r>
              <a:rPr lang="en-US" dirty="0"/>
              <a:t>Files</a:t>
            </a:r>
          </a:p>
          <a:p>
            <a:r>
              <a:rPr lang="en-US" dirty="0"/>
              <a:t>Run container</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835170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Project – Sprint 1</a:t>
            </a:r>
            <a:br>
              <a:rPr lang="en-US" altLang="en-US" sz="2800" i="1" dirty="0">
                <a:solidFill>
                  <a:schemeClr val="bg1"/>
                </a:solidFill>
              </a:rPr>
            </a:br>
            <a:r>
              <a:rPr lang="en-US" altLang="en-US" sz="2800" i="1" dirty="0">
                <a:solidFill>
                  <a:schemeClr val="bg1"/>
                </a:solidFill>
              </a:rPr>
              <a:t>(Note: Show Trello, Agile, </a:t>
            </a:r>
            <a:r>
              <a:rPr lang="en-US" altLang="en-US" sz="2800" i="1" dirty="0" err="1">
                <a:solidFill>
                  <a:schemeClr val="bg1"/>
                </a:solidFill>
              </a:rPr>
              <a:t>etc</a:t>
            </a:r>
            <a:r>
              <a:rPr lang="en-US" altLang="en-US" sz="2800" i="1" dirty="0">
                <a:solidFill>
                  <a:schemeClr val="bg1"/>
                </a:solidFill>
              </a:rPr>
              <a: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9435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microservices:</a:t>
            </a:r>
          </a:p>
          <a:p>
            <a:pPr lvl="1"/>
            <a:r>
              <a:rPr lang="en-US" sz="1200" dirty="0"/>
              <a:t>Users, ... ...</a:t>
            </a:r>
          </a:p>
          <a:p>
            <a:pPr lvl="1"/>
            <a:r>
              <a:rPr lang="en-US" sz="1200" dirty="0"/>
              <a:t>Deploy users on 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pPr lvl="1"/>
            <a:r>
              <a:rPr lang="en-US" sz="1200" dirty="0"/>
              <a:t>... ...</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 (TBD)</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BF6E4-1386-D454-B431-47F83AD35690}"/>
              </a:ext>
            </a:extLst>
          </p:cNvPr>
          <p:cNvPicPr>
            <a:picLocks noChangeAspect="1"/>
          </p:cNvPicPr>
          <p:nvPr/>
        </p:nvPicPr>
        <p:blipFill>
          <a:blip r:embed="rId2"/>
          <a:stretch>
            <a:fillRect/>
          </a:stretch>
        </p:blipFill>
        <p:spPr>
          <a:xfrm>
            <a:off x="381000" y="57150"/>
            <a:ext cx="8458200" cy="4493623"/>
          </a:xfrm>
          <a:prstGeom prst="rect">
            <a:avLst/>
          </a:prstGeom>
        </p:spPr>
      </p:pic>
    </p:spTree>
    <p:extLst>
      <p:ext uri="{BB962C8B-B14F-4D97-AF65-F5344CB8AC3E}">
        <p14:creationId xmlns:p14="http://schemas.microsoft.com/office/powerpoint/2010/main" val="215552987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and EC2</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0994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59032</TotalTime>
  <Words>5976</Words>
  <Application>Microsoft Macintosh PowerPoint</Application>
  <PresentationFormat>On-screen Show (16:9)</PresentationFormat>
  <Paragraphs>559</Paragraphs>
  <Slides>69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charter</vt:lpstr>
      <vt:lpstr>Museo For Dell</vt:lpstr>
      <vt:lpstr>Roboto</vt:lpstr>
      <vt:lpstr>Office Theme</vt:lpstr>
      <vt:lpstr>PowerPoint Presentation</vt:lpstr>
      <vt:lpstr>PowerPoint Presentation</vt:lpstr>
      <vt:lpstr>PowerPoint Presentation</vt:lpstr>
      <vt:lpstr>Contents</vt:lpstr>
      <vt:lpstr>Full Stack Web Application – Reminder</vt:lpstr>
      <vt:lpstr>Sample Application Structure</vt:lpstr>
      <vt:lpstr>PowerPoint Presentation</vt:lpstr>
      <vt:lpstr>PowerPoint Presentation</vt:lpstr>
      <vt:lpstr>Virtualization, Virtual Machines</vt:lpstr>
      <vt:lpstr>Virtual Machines on Physical Machines</vt:lpstr>
      <vt:lpstr>Virtual Private Cloud</vt:lpstr>
      <vt:lpstr>Some Terminology (AWS)</vt:lpstr>
      <vt:lpstr>First Microservice</vt:lpstr>
      <vt:lpstr>Let’s Build our First VPC</vt:lpstr>
      <vt:lpstr>PowerPoint Presentation</vt:lpstr>
      <vt:lpstr>BLOB: Binary Large Object</vt:lpstr>
      <vt:lpstr>Simple Example</vt:lpstr>
      <vt:lpstr>Amazon S3</vt:lpstr>
      <vt:lpstr>AWS S3</vt:lpstr>
      <vt:lpstr>Simple S3 Example</vt:lpstr>
      <vt:lpstr>Web Application Architecture</vt:lpstr>
      <vt:lpstr>What’s in the Browser</vt:lpstr>
      <vt:lpstr>Deploy to S3</vt:lpstr>
      <vt:lpstr>Walkthrough</vt:lpstr>
      <vt:lpstr>Automating Deployment</vt:lpstr>
      <vt:lpstr>BLOB/Attachment Management</vt:lpstr>
      <vt:lpstr>PowerPoint Presentation</vt:lpstr>
      <vt:lpstr>Simple Flask Application – Configuration</vt:lpstr>
      <vt:lpstr>Microservices</vt:lpstr>
      <vt:lpstr>Microservices</vt:lpstr>
      <vt:lpstr>SOLID Principles</vt:lpstr>
      <vt:lpstr>12 Factor Applications</vt:lpstr>
      <vt:lpstr>Microservices Scalability Cube</vt:lpstr>
      <vt:lpstr>XYZ – Scaling</vt:lpstr>
      <vt:lpstr>Patterns and Anti-patterns</vt:lpstr>
      <vt:lpstr>Project Sprint 1</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Simple Tutorial</vt:lpstr>
      <vt:lpstr>Overview</vt:lpstr>
      <vt:lpstr>PowerPoint Presentation</vt:lpstr>
      <vt:lpstr>Specification (TBD)</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583</cp:revision>
  <cp:lastPrinted>2022-09-14T18:24:03Z</cp:lastPrinted>
  <dcterms:created xsi:type="dcterms:W3CDTF">2010-04-12T23:12:02Z</dcterms:created>
  <dcterms:modified xsi:type="dcterms:W3CDTF">2022-09-16T19:00:15Z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